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9" r:id="rId2"/>
    <p:sldId id="271" r:id="rId3"/>
    <p:sldId id="272" r:id="rId4"/>
    <p:sldId id="270" r:id="rId5"/>
    <p:sldId id="261" r:id="rId6"/>
    <p:sldId id="258" r:id="rId7"/>
    <p:sldId id="262" r:id="rId8"/>
    <p:sldId id="263" r:id="rId9"/>
    <p:sldId id="264" r:id="rId10"/>
    <p:sldId id="265" r:id="rId11"/>
    <p:sldId id="260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7D46E332-BCB0-4950-9669-62DAF6EF261A}">
          <p14:sldIdLst>
            <p14:sldId id="259"/>
            <p14:sldId id="271"/>
            <p14:sldId id="272"/>
            <p14:sldId id="270"/>
          </p14:sldIdLst>
        </p14:section>
        <p14:section name="Install BlueTool" id="{7F6D2BBA-224A-4AD2-B8E7-F15899A367E6}">
          <p14:sldIdLst>
            <p14:sldId id="261"/>
            <p14:sldId id="258"/>
          </p14:sldIdLst>
        </p14:section>
        <p14:section name="Enable Test Mode" id="{817BE7D3-E896-4591-9A3A-E925FD3582DC}">
          <p14:sldIdLst>
            <p14:sldId id="262"/>
            <p14:sldId id="263"/>
            <p14:sldId id="264"/>
            <p14:sldId id="265"/>
            <p14:sldId id="260"/>
            <p14:sldId id="266"/>
            <p14:sldId id="267"/>
            <p14:sldId id="268"/>
          </p14:sldIdLst>
        </p14:section>
        <p14:section name="Set Tx Carrier Frequency ARM" id="{8E26C37E-5847-4184-93A9-DCA576370936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79" autoAdjust="0"/>
    <p:restoredTop sz="94660"/>
  </p:normalViewPr>
  <p:slideViewPr>
    <p:cSldViewPr snapToGrid="0">
      <p:cViewPr varScale="1">
        <p:scale>
          <a:sx n="86" d="100"/>
          <a:sy n="86" d="100"/>
        </p:scale>
        <p:origin x="79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09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257300"/>
            <a:ext cx="10515600" cy="4919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2019/5/12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8212953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 err="1">
                <a:latin typeface="Helvetica" panose="020B0604020202020204" pitchFamily="34" charset="0"/>
              </a:rPr>
              <a:t>BlueTool</a:t>
            </a:r>
            <a:r>
              <a:rPr lang="en-US" altLang="zh-TW" sz="2400" dirty="0">
                <a:latin typeface="Helvetica" panose="020B0604020202020204" pitchFamily="34" charset="0"/>
              </a:rPr>
              <a:t> Install and Test Command</a:t>
            </a: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257573-347A-4EE3-837F-E030871FB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</a:t>
            </a:r>
            <a:r>
              <a:rPr lang="zh-TW" altLang="en-US" dirty="0"/>
              <a:t> </a:t>
            </a:r>
            <a:r>
              <a:rPr lang="en-US" altLang="zh-TW" dirty="0"/>
              <a:t>Rework </a:t>
            </a:r>
            <a:endParaRPr lang="zh-TW" altLang="en-US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3D9D5D0B-4840-41BB-93FC-93D74D889663}"/>
              </a:ext>
            </a:extLst>
          </p:cNvPr>
          <p:cNvSpPr txBox="1"/>
          <p:nvPr/>
        </p:nvSpPr>
        <p:spPr>
          <a:xfrm>
            <a:off x="847033" y="1002268"/>
            <a:ext cx="38775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2000" b="1" dirty="0">
                <a:solidFill>
                  <a:srgbClr val="FF0000"/>
                </a:solidFill>
              </a:rPr>
              <a:t>PCB jumper wire Tx</a:t>
            </a:r>
            <a:r>
              <a:rPr lang="zh-TW" altLang="en-US" sz="2000" b="1" dirty="0">
                <a:solidFill>
                  <a:srgbClr val="FF0000"/>
                </a:solidFill>
              </a:rPr>
              <a:t>、</a:t>
            </a:r>
            <a:r>
              <a:rPr lang="en-US" altLang="zh-TW" sz="2000" b="1" dirty="0">
                <a:solidFill>
                  <a:srgbClr val="FF0000"/>
                </a:solidFill>
              </a:rPr>
              <a:t>Rx</a:t>
            </a:r>
            <a:r>
              <a:rPr lang="zh-TW" altLang="en-US" sz="2000" b="1" dirty="0">
                <a:solidFill>
                  <a:srgbClr val="FF0000"/>
                </a:solidFill>
              </a:rPr>
              <a:t>、</a:t>
            </a:r>
            <a:r>
              <a:rPr lang="en-US" altLang="zh-TW" sz="2000" b="1" dirty="0">
                <a:solidFill>
                  <a:srgbClr val="FF0000"/>
                </a:solidFill>
              </a:rPr>
              <a:t>GND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805215E2-78DB-405F-815C-BAE07E5E6EC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05513" y="1479040"/>
            <a:ext cx="5835588" cy="4376692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FE164BA6-ADFB-4B99-B248-471398C4A3AE}"/>
              </a:ext>
            </a:extLst>
          </p:cNvPr>
          <p:cNvSpPr/>
          <p:nvPr/>
        </p:nvSpPr>
        <p:spPr>
          <a:xfrm rot="19015507">
            <a:off x="2972205" y="3620929"/>
            <a:ext cx="873475" cy="4178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2BFD28B0-6A39-4C17-A65C-A4C215000EDE}"/>
              </a:ext>
            </a:extLst>
          </p:cNvPr>
          <p:cNvSpPr txBox="1"/>
          <p:nvPr/>
        </p:nvSpPr>
        <p:spPr>
          <a:xfrm>
            <a:off x="3369181" y="4003778"/>
            <a:ext cx="64815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solidFill>
                  <a:srgbClr val="FF0000"/>
                </a:solidFill>
              </a:rPr>
              <a:t>R1010</a:t>
            </a:r>
          </a:p>
          <a:p>
            <a:r>
              <a:rPr lang="en-US" altLang="zh-TW" sz="1200" b="1" dirty="0">
                <a:solidFill>
                  <a:srgbClr val="FF0000"/>
                </a:solidFill>
              </a:rPr>
              <a:t>(Tx)</a:t>
            </a:r>
            <a:endParaRPr lang="zh-TW" altLang="en-US" sz="1200" b="1" dirty="0">
              <a:solidFill>
                <a:srgbClr val="FF0000"/>
              </a:solidFill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59933316-E0D3-4ABB-9A93-9455194CDF19}"/>
              </a:ext>
            </a:extLst>
          </p:cNvPr>
          <p:cNvSpPr txBox="1"/>
          <p:nvPr/>
        </p:nvSpPr>
        <p:spPr>
          <a:xfrm>
            <a:off x="2461755" y="3368211"/>
            <a:ext cx="64815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solidFill>
                  <a:srgbClr val="FF0000"/>
                </a:solidFill>
              </a:rPr>
              <a:t>R1011</a:t>
            </a:r>
          </a:p>
          <a:p>
            <a:r>
              <a:rPr lang="en-US" altLang="zh-TW" sz="1200" b="1" dirty="0">
                <a:solidFill>
                  <a:srgbClr val="FF0000"/>
                </a:solidFill>
              </a:rPr>
              <a:t>(Rx)</a:t>
            </a:r>
            <a:endParaRPr lang="zh-TW" altLang="en-US" sz="1200" b="1" dirty="0">
              <a:solidFill>
                <a:srgbClr val="FF0000"/>
              </a:solidFill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A46A388C-7A05-44F9-A23A-13FCDFC7CDFC}"/>
              </a:ext>
            </a:extLst>
          </p:cNvPr>
          <p:cNvSpPr txBox="1"/>
          <p:nvPr/>
        </p:nvSpPr>
        <p:spPr>
          <a:xfrm>
            <a:off x="7034909" y="1479040"/>
            <a:ext cx="3955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TW" sz="2000" dirty="0"/>
              <a:t>Keep 0ohm of R1010</a:t>
            </a:r>
            <a:r>
              <a:rPr lang="zh-TW" altLang="en-US" sz="2000" dirty="0"/>
              <a:t>、</a:t>
            </a:r>
            <a:r>
              <a:rPr lang="en-US" altLang="zh-TW" sz="2000" dirty="0"/>
              <a:t>R1011</a:t>
            </a:r>
          </a:p>
          <a:p>
            <a:pPr marL="342900" indent="-342900">
              <a:buAutoNum type="arabicPeriod"/>
            </a:pPr>
            <a:r>
              <a:rPr lang="en-US" altLang="zh-TW" sz="2000" dirty="0"/>
              <a:t>Along 0ohm jumper wire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90552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7909214-55C5-4E72-97EF-9E470E560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C2C7D517-9B40-4358-9116-2FE9397D847D}"/>
              </a:ext>
            </a:extLst>
          </p:cNvPr>
          <p:cNvSpPr txBox="1"/>
          <p:nvPr/>
        </p:nvSpPr>
        <p:spPr>
          <a:xfrm>
            <a:off x="838200" y="1268464"/>
            <a:ext cx="7719874" cy="61555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Important!!! </a:t>
            </a:r>
          </a:p>
          <a:p>
            <a:r>
              <a:rPr lang="en-US" altLang="zh-TW" sz="1600" dirty="0"/>
              <a:t>Must to use USB to TTL module serial converter, and connect </a:t>
            </a:r>
            <a:r>
              <a:rPr lang="en-US" altLang="zh-TW" sz="1600" b="1" dirty="0">
                <a:solidFill>
                  <a:srgbClr val="00B050"/>
                </a:solidFill>
              </a:rPr>
              <a:t>Tx</a:t>
            </a:r>
            <a:r>
              <a:rPr lang="zh-TW" altLang="en-US" sz="1600" b="1" dirty="0">
                <a:solidFill>
                  <a:srgbClr val="00B050"/>
                </a:solidFill>
              </a:rPr>
              <a:t>、</a:t>
            </a:r>
            <a:r>
              <a:rPr lang="en-US" altLang="zh-TW" sz="1600" b="1" dirty="0">
                <a:solidFill>
                  <a:srgbClr val="00B050"/>
                </a:solidFill>
              </a:rPr>
              <a:t>Rx</a:t>
            </a:r>
            <a:r>
              <a:rPr lang="zh-TW" altLang="en-US" sz="1600" b="1" dirty="0">
                <a:solidFill>
                  <a:srgbClr val="00B050"/>
                </a:solidFill>
              </a:rPr>
              <a:t> </a:t>
            </a:r>
            <a:r>
              <a:rPr lang="en-US" altLang="zh-TW" sz="1600" b="1" dirty="0">
                <a:solidFill>
                  <a:srgbClr val="00B050"/>
                </a:solidFill>
              </a:rPr>
              <a:t>and</a:t>
            </a:r>
            <a:r>
              <a:rPr lang="zh-TW" altLang="en-US" sz="1600" b="1" dirty="0">
                <a:solidFill>
                  <a:srgbClr val="00B050"/>
                </a:solidFill>
              </a:rPr>
              <a:t> </a:t>
            </a:r>
            <a:r>
              <a:rPr lang="en-US" altLang="zh-TW" sz="1600" b="1" dirty="0">
                <a:solidFill>
                  <a:srgbClr val="00B050"/>
                </a:solidFill>
              </a:rPr>
              <a:t>GND </a:t>
            </a:r>
            <a:r>
              <a:rPr lang="en-US" altLang="zh-TW" sz="1600" dirty="0"/>
              <a:t>to PCB</a:t>
            </a:r>
            <a:endParaRPr lang="zh-TW" altLang="en-US" sz="16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60F8F6B-3C29-44FE-81BD-93A9BFDF33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29963"/>
            <a:ext cx="1908508" cy="682894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180BF32F-FEF7-4079-9E15-177916DED111}"/>
              </a:ext>
            </a:extLst>
          </p:cNvPr>
          <p:cNvGrpSpPr/>
          <p:nvPr/>
        </p:nvGrpSpPr>
        <p:grpSpPr>
          <a:xfrm>
            <a:off x="2918201" y="2029963"/>
            <a:ext cx="1779936" cy="652092"/>
            <a:chOff x="8564955" y="3829876"/>
            <a:chExt cx="2301142" cy="806210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A8412E8A-D96C-4863-9E06-A31CDB2CD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4955" y="3829876"/>
              <a:ext cx="2301142" cy="806210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7D8418A-16D8-4EFD-9454-915D6282CB10}"/>
                </a:ext>
              </a:extLst>
            </p:cNvPr>
            <p:cNvSpPr/>
            <p:nvPr/>
          </p:nvSpPr>
          <p:spPr>
            <a:xfrm>
              <a:off x="8853330" y="4021268"/>
              <a:ext cx="443883" cy="390618"/>
            </a:xfrm>
            <a:prstGeom prst="rect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9" name="圖片 8" descr="一張含有 電子用品 的圖片&#10;&#10;自動產生的描述">
            <a:extLst>
              <a:ext uri="{FF2B5EF4-FFF2-40B4-BE49-F238E27FC236}">
                <a16:creationId xmlns:a16="http://schemas.microsoft.com/office/drawing/2014/main" id="{40637285-1A19-4F19-AE92-95AAF3C71D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5522" y="3008389"/>
            <a:ext cx="4645980" cy="3484486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99AC96E6-D682-4FCF-B040-CEBAC7EAAA91}"/>
              </a:ext>
            </a:extLst>
          </p:cNvPr>
          <p:cNvSpPr txBox="1"/>
          <p:nvPr/>
        </p:nvSpPr>
        <p:spPr>
          <a:xfrm>
            <a:off x="2271673" y="4100493"/>
            <a:ext cx="533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solidFill>
                  <a:srgbClr val="FFFF00"/>
                </a:solidFill>
              </a:rPr>
              <a:t>GND</a:t>
            </a:r>
            <a:endParaRPr lang="zh-TW" altLang="en-US" sz="1200" b="1" dirty="0">
              <a:solidFill>
                <a:srgbClr val="FFFF00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AA6946C9-B647-464A-BD2E-988123FD8623}"/>
              </a:ext>
            </a:extLst>
          </p:cNvPr>
          <p:cNvSpPr txBox="1"/>
          <p:nvPr/>
        </p:nvSpPr>
        <p:spPr>
          <a:xfrm>
            <a:off x="3141259" y="3961993"/>
            <a:ext cx="874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solidFill>
                  <a:srgbClr val="FFFF00"/>
                </a:solidFill>
              </a:rPr>
              <a:t>Tx(R1010)</a:t>
            </a:r>
            <a:endParaRPr lang="zh-TW" altLang="en-US" sz="1200" b="1" dirty="0">
              <a:solidFill>
                <a:srgbClr val="FFFF00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004636F3-8853-45F0-8DDF-87A3C609592E}"/>
              </a:ext>
            </a:extLst>
          </p:cNvPr>
          <p:cNvSpPr txBox="1"/>
          <p:nvPr/>
        </p:nvSpPr>
        <p:spPr>
          <a:xfrm>
            <a:off x="3452595" y="4174152"/>
            <a:ext cx="874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>
                <a:solidFill>
                  <a:srgbClr val="FFFF00"/>
                </a:solidFill>
              </a:rPr>
              <a:t>Rx(R1011)</a:t>
            </a:r>
            <a:endParaRPr lang="zh-TW" altLang="en-US" sz="1200" b="1" dirty="0">
              <a:solidFill>
                <a:srgbClr val="FFFF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CAEBD1E-749D-4BF7-A985-E269620098BE}"/>
              </a:ext>
            </a:extLst>
          </p:cNvPr>
          <p:cNvSpPr/>
          <p:nvPr/>
        </p:nvSpPr>
        <p:spPr>
          <a:xfrm>
            <a:off x="6324270" y="3266608"/>
            <a:ext cx="632460" cy="1484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71A7F800-A7C4-4F0F-91DB-73D0296F38D7}"/>
              </a:ext>
            </a:extLst>
          </p:cNvPr>
          <p:cNvGrpSpPr/>
          <p:nvPr/>
        </p:nvGrpSpPr>
        <p:grpSpPr>
          <a:xfrm>
            <a:off x="8648441" y="3522060"/>
            <a:ext cx="1779936" cy="652092"/>
            <a:chOff x="8564955" y="3829876"/>
            <a:chExt cx="2301142" cy="806210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6F773AAF-0063-4F98-9F5E-688EA049A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4955" y="3829876"/>
              <a:ext cx="2301142" cy="80621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1BC5D52-2A61-4AD2-A5E2-F889DE6EED33}"/>
                </a:ext>
              </a:extLst>
            </p:cNvPr>
            <p:cNvSpPr/>
            <p:nvPr/>
          </p:nvSpPr>
          <p:spPr>
            <a:xfrm>
              <a:off x="8853330" y="4021268"/>
              <a:ext cx="443883" cy="390618"/>
            </a:xfrm>
            <a:prstGeom prst="rect">
              <a:avLst/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0" name="橢圓 19">
            <a:extLst>
              <a:ext uri="{FF2B5EF4-FFF2-40B4-BE49-F238E27FC236}">
                <a16:creationId xmlns:a16="http://schemas.microsoft.com/office/drawing/2014/main" id="{ACC222F2-8001-4F67-8F04-342F35EF405B}"/>
              </a:ext>
            </a:extLst>
          </p:cNvPr>
          <p:cNvSpPr/>
          <p:nvPr/>
        </p:nvSpPr>
        <p:spPr>
          <a:xfrm>
            <a:off x="6789420" y="3581400"/>
            <a:ext cx="167310" cy="1600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id="{71A312B8-5CC8-4311-A21F-49EA80BD63DE}"/>
              </a:ext>
            </a:extLst>
          </p:cNvPr>
          <p:cNvSpPr/>
          <p:nvPr/>
        </p:nvSpPr>
        <p:spPr>
          <a:xfrm>
            <a:off x="6789420" y="3873338"/>
            <a:ext cx="167310" cy="1600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>
            <a:extLst>
              <a:ext uri="{FF2B5EF4-FFF2-40B4-BE49-F238E27FC236}">
                <a16:creationId xmlns:a16="http://schemas.microsoft.com/office/drawing/2014/main" id="{6BF917E2-2E36-4F38-9D73-6DE003EAB178}"/>
              </a:ext>
            </a:extLst>
          </p:cNvPr>
          <p:cNvSpPr/>
          <p:nvPr/>
        </p:nvSpPr>
        <p:spPr>
          <a:xfrm>
            <a:off x="6789420" y="4159585"/>
            <a:ext cx="167310" cy="1600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9677745-D672-46DA-8752-589BDB00C161}"/>
              </a:ext>
            </a:extLst>
          </p:cNvPr>
          <p:cNvSpPr/>
          <p:nvPr/>
        </p:nvSpPr>
        <p:spPr>
          <a:xfrm>
            <a:off x="6508475" y="3522060"/>
            <a:ext cx="3265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b="1" dirty="0"/>
              <a:t>Tx</a:t>
            </a:r>
            <a:endParaRPr lang="zh-TW" altLang="en-US" sz="1200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DC7DCAC-446C-4AA3-818B-35C967807406}"/>
              </a:ext>
            </a:extLst>
          </p:cNvPr>
          <p:cNvSpPr/>
          <p:nvPr/>
        </p:nvSpPr>
        <p:spPr>
          <a:xfrm>
            <a:off x="6507011" y="3808554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b="1" dirty="0"/>
              <a:t>Rx</a:t>
            </a:r>
            <a:endParaRPr lang="zh-TW" altLang="en-US" sz="12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13DB4C0-E7A6-4F5E-9A68-6A7837B9A949}"/>
              </a:ext>
            </a:extLst>
          </p:cNvPr>
          <p:cNvSpPr/>
          <p:nvPr/>
        </p:nvSpPr>
        <p:spPr>
          <a:xfrm>
            <a:off x="6391853" y="4100492"/>
            <a:ext cx="4812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b="1" dirty="0"/>
              <a:t>GND</a:t>
            </a:r>
            <a:endParaRPr lang="zh-TW" altLang="en-US" sz="1200" dirty="0"/>
          </a:p>
        </p:txBody>
      </p:sp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E3AEF2EC-3F49-4273-82FE-5DF73E5665AE}"/>
              </a:ext>
            </a:extLst>
          </p:cNvPr>
          <p:cNvCxnSpPr>
            <a:cxnSpLocks/>
            <a:stCxn id="20" idx="6"/>
          </p:cNvCxnSpPr>
          <p:nvPr/>
        </p:nvCxnSpPr>
        <p:spPr>
          <a:xfrm>
            <a:off x="6956730" y="3661410"/>
            <a:ext cx="1791030" cy="6610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6D7DD846-010F-4059-92F3-4EC72B262B0F}"/>
              </a:ext>
            </a:extLst>
          </p:cNvPr>
          <p:cNvCxnSpPr>
            <a:stCxn id="21" idx="6"/>
          </p:cNvCxnSpPr>
          <p:nvPr/>
        </p:nvCxnSpPr>
        <p:spPr>
          <a:xfrm flipV="1">
            <a:off x="6956730" y="3808554"/>
            <a:ext cx="1791030" cy="14479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>
            <a:extLst>
              <a:ext uri="{FF2B5EF4-FFF2-40B4-BE49-F238E27FC236}">
                <a16:creationId xmlns:a16="http://schemas.microsoft.com/office/drawing/2014/main" id="{44A822A3-3B8C-423E-BC54-62BFFB17B71D}"/>
              </a:ext>
            </a:extLst>
          </p:cNvPr>
          <p:cNvCxnSpPr>
            <a:stCxn id="22" idx="6"/>
          </p:cNvCxnSpPr>
          <p:nvPr/>
        </p:nvCxnSpPr>
        <p:spPr>
          <a:xfrm flipV="1">
            <a:off x="6956730" y="3880951"/>
            <a:ext cx="1791030" cy="3586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F0626873-D304-411A-9B13-28C38C08A7D8}"/>
              </a:ext>
            </a:extLst>
          </p:cNvPr>
          <p:cNvSpPr/>
          <p:nvPr/>
        </p:nvSpPr>
        <p:spPr>
          <a:xfrm>
            <a:off x="6305963" y="2974088"/>
            <a:ext cx="5671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b="1" dirty="0"/>
              <a:t>PCB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56194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CA7D51-F8BC-4E42-AE7E-DDF5EC3B7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endParaRPr lang="zh-TW" alt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251B44-8D8D-42C7-AE26-A0CF7C649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2484967"/>
          </a:xfrm>
        </p:spPr>
        <p:txBody>
          <a:bodyPr>
            <a:normAutofit/>
          </a:bodyPr>
          <a:lstStyle/>
          <a:p>
            <a:r>
              <a:rPr lang="en-US" altLang="zh-TW" sz="2200" dirty="0"/>
              <a:t>If display error message, need to</a:t>
            </a:r>
          </a:p>
          <a:p>
            <a:pPr marL="0" indent="0">
              <a:buNone/>
            </a:pPr>
            <a:r>
              <a:rPr lang="en-US" altLang="zh-TW" sz="2200" dirty="0"/>
              <a:t>	(1) DUT Reset (power off and then power on again)</a:t>
            </a:r>
          </a:p>
          <a:p>
            <a:pPr marL="0" indent="0">
              <a:buNone/>
            </a:pPr>
            <a:r>
              <a:rPr lang="en-US" altLang="zh-TW" sz="2200" dirty="0"/>
              <a:t>	(2) Re-plug in USB to TTL dongle</a:t>
            </a:r>
          </a:p>
          <a:p>
            <a:pPr marL="0" indent="0">
              <a:buNone/>
            </a:pPr>
            <a:r>
              <a:rPr lang="en-US" altLang="zh-TW" sz="2200" dirty="0"/>
              <a:t>	(3) Close </a:t>
            </a:r>
            <a:r>
              <a:rPr lang="en-US" altLang="zh-TW" sz="2200" dirty="0" err="1"/>
              <a:t>BlueTool</a:t>
            </a:r>
            <a:r>
              <a:rPr lang="en-US" altLang="zh-TW" sz="2200" dirty="0"/>
              <a:t> and open tool again</a:t>
            </a:r>
          </a:p>
        </p:txBody>
      </p:sp>
    </p:spTree>
    <p:extLst>
      <p:ext uri="{BB962C8B-B14F-4D97-AF65-F5344CB8AC3E}">
        <p14:creationId xmlns:p14="http://schemas.microsoft.com/office/powerpoint/2010/main" val="1049127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AF285-9D67-491D-89DE-D18F5E0A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A. Install </a:t>
            </a:r>
            <a:r>
              <a:rPr lang="en-US" altLang="zh-TW" b="1" dirty="0" err="1">
                <a:latin typeface="Calibri" panose="020F0502020204030204" pitchFamily="34" charset="0"/>
                <a:cs typeface="Calibri" panose="020F0502020204030204" pitchFamily="34" charset="0"/>
              </a:rPr>
              <a:t>BlueTool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2C2B2-CE86-4F8E-98BB-F28AB22E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29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sz="2000" dirty="0"/>
              <a:t>Open </a:t>
            </a:r>
            <a:r>
              <a:rPr lang="en-US" altLang="zh-TW" sz="2000" dirty="0" err="1"/>
              <a:t>Bluetool</a:t>
            </a:r>
            <a:r>
              <a:rPr lang="en-US" altLang="zh-TW" sz="2000" dirty="0"/>
              <a:t> folder </a:t>
            </a:r>
            <a:r>
              <a:rPr lang="en-US" altLang="zh-TW" sz="2000" dirty="0">
                <a:sym typeface="Wingdings" panose="05000000000000000000" pitchFamily="2" charset="2"/>
              </a:rPr>
              <a:t></a:t>
            </a:r>
            <a:r>
              <a:rPr lang="en-US" altLang="zh-TW" sz="2000" dirty="0"/>
              <a:t> Install </a:t>
            </a:r>
            <a:r>
              <a:rPr lang="en-US" altLang="zh-TW" sz="2000" b="1" dirty="0">
                <a:solidFill>
                  <a:srgbClr val="FF0000"/>
                </a:solidFill>
              </a:rPr>
              <a:t>ActivePerl-5.8.4.810-MSWin32-x86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1E411D6-C3A9-4A99-B53A-107E872BB0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3269" y="1686757"/>
            <a:ext cx="6184812" cy="9449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209DA7F-B292-422C-9516-16817436CA53}"/>
              </a:ext>
            </a:extLst>
          </p:cNvPr>
          <p:cNvSpPr txBox="1">
            <a:spLocks/>
          </p:cNvSpPr>
          <p:nvPr/>
        </p:nvSpPr>
        <p:spPr>
          <a:xfrm>
            <a:off x="838200" y="3353910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US" altLang="zh-TW" sz="2000" dirty="0"/>
              <a:t>Install </a:t>
            </a:r>
            <a:r>
              <a:rPr lang="en-US" altLang="zh-TW" sz="2000" dirty="0" err="1"/>
              <a:t>BlueTool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E3A3E80-1EAB-4015-8B78-5DA1469E5C0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614" y="3783367"/>
            <a:ext cx="6598648" cy="10230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4685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字方塊 14"/>
          <p:cNvSpPr txBox="1"/>
          <p:nvPr/>
        </p:nvSpPr>
        <p:spPr>
          <a:xfrm>
            <a:off x="11645153" y="64276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6F72F0A-D969-419C-A075-0486CA02517F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159" y="282803"/>
            <a:ext cx="3677285" cy="278892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7FF5340-132C-4824-B94C-53F6C915A3DC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7051" y="232955"/>
            <a:ext cx="3756660" cy="288861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1282BE9-D3BC-454E-AB46-69A6EF0F0DBA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969" y="179933"/>
            <a:ext cx="3785870" cy="289179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FAE6D93-9C74-4307-91B6-A3635E281C2F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4813" y="3429000"/>
            <a:ext cx="3792855" cy="287083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31ECA11-A204-459F-B666-46B05538D336}"/>
              </a:ext>
            </a:extLst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4957" y="3427095"/>
            <a:ext cx="3804285" cy="2872740"/>
          </a:xfrm>
          <a:prstGeom prst="rect">
            <a:avLst/>
          </a:prstGeom>
        </p:spPr>
      </p:pic>
      <p:sp>
        <p:nvSpPr>
          <p:cNvPr id="2" name="箭號: 向右 1">
            <a:extLst>
              <a:ext uri="{FF2B5EF4-FFF2-40B4-BE49-F238E27FC236}">
                <a16:creationId xmlns:a16="http://schemas.microsoft.com/office/drawing/2014/main" id="{A1611441-4BEA-4754-93EC-D219E3841963}"/>
              </a:ext>
            </a:extLst>
          </p:cNvPr>
          <p:cNvSpPr/>
          <p:nvPr/>
        </p:nvSpPr>
        <p:spPr>
          <a:xfrm>
            <a:off x="3721240" y="1553592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向右 8">
            <a:extLst>
              <a:ext uri="{FF2B5EF4-FFF2-40B4-BE49-F238E27FC236}">
                <a16:creationId xmlns:a16="http://schemas.microsoft.com/office/drawing/2014/main" id="{30D720CF-0162-4067-B1A8-DF79800ED3FE}"/>
              </a:ext>
            </a:extLst>
          </p:cNvPr>
          <p:cNvSpPr/>
          <p:nvPr/>
        </p:nvSpPr>
        <p:spPr>
          <a:xfrm>
            <a:off x="7747373" y="1535837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箭號: 向右 9">
            <a:extLst>
              <a:ext uri="{FF2B5EF4-FFF2-40B4-BE49-F238E27FC236}">
                <a16:creationId xmlns:a16="http://schemas.microsoft.com/office/drawing/2014/main" id="{89E27F14-A79E-4CC3-9C5F-6890E381DA0B}"/>
              </a:ext>
            </a:extLst>
          </p:cNvPr>
          <p:cNvSpPr/>
          <p:nvPr/>
        </p:nvSpPr>
        <p:spPr>
          <a:xfrm>
            <a:off x="1280116" y="4708105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1C906D62-6A19-48DE-91E1-9A8336816FA9}"/>
              </a:ext>
            </a:extLst>
          </p:cNvPr>
          <p:cNvSpPr/>
          <p:nvPr/>
        </p:nvSpPr>
        <p:spPr>
          <a:xfrm>
            <a:off x="5551302" y="4708105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933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AF285-9D67-491D-89DE-D18F5E0A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B. Enable Test Mode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2C2B2-CE86-4F8E-98BB-F28AB22E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29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sz="2000" dirty="0"/>
              <a:t>Open </a:t>
            </a:r>
            <a:r>
              <a:rPr lang="en-US" altLang="zh-TW" sz="2000" dirty="0" err="1"/>
              <a:t>BlueTool</a:t>
            </a:r>
            <a:r>
              <a:rPr lang="en-US" altLang="zh-TW" sz="2000" dirty="0"/>
              <a:t> 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209DA7F-B292-422C-9516-16817436CA53}"/>
              </a:ext>
            </a:extLst>
          </p:cNvPr>
          <p:cNvSpPr txBox="1">
            <a:spLocks/>
          </p:cNvSpPr>
          <p:nvPr/>
        </p:nvSpPr>
        <p:spPr>
          <a:xfrm>
            <a:off x="838200" y="1906564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US" altLang="zh-TW" sz="2000" dirty="0"/>
              <a:t>From the </a:t>
            </a:r>
            <a:r>
              <a:rPr lang="en-US" altLang="zh-TW" sz="2000" b="1" dirty="0"/>
              <a:t>View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Log Window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4A9ED7B-F473-4FB5-B899-9F1AF075BC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130300" y="1257298"/>
            <a:ext cx="1670118" cy="42946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FEBCFF6-59DC-4804-82FC-3DE3B138760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13394" y="2336021"/>
            <a:ext cx="4250560" cy="1472146"/>
          </a:xfrm>
          <a:prstGeom prst="rect">
            <a:avLst/>
          </a:prstGeom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5E1D7658-633A-4BCA-AD49-E9DFCF0CF51C}"/>
              </a:ext>
            </a:extLst>
          </p:cNvPr>
          <p:cNvSpPr txBox="1">
            <a:spLocks/>
          </p:cNvSpPr>
          <p:nvPr/>
        </p:nvSpPr>
        <p:spPr>
          <a:xfrm>
            <a:off x="838200" y="4181264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3"/>
            </a:pPr>
            <a:r>
              <a:rPr lang="en-US" altLang="zh-TW" sz="2000" dirty="0"/>
              <a:t>From the </a:t>
            </a:r>
            <a:r>
              <a:rPr lang="en-US" altLang="zh-TW" sz="2000" b="1" dirty="0"/>
              <a:t>Transport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HCI Control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4D84C0BD-E6AE-4DD3-912B-2D56CF0B9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394" y="4681768"/>
            <a:ext cx="3838575" cy="127635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5A74BBA2-9921-4274-9ACB-0DA5FCAFAA66}"/>
              </a:ext>
            </a:extLst>
          </p:cNvPr>
          <p:cNvSpPr txBox="1"/>
          <p:nvPr/>
        </p:nvSpPr>
        <p:spPr>
          <a:xfrm>
            <a:off x="6521388" y="829346"/>
            <a:ext cx="483241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NOTE</a:t>
            </a:r>
            <a:r>
              <a:rPr lang="zh-TW" altLang="en-US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！</a:t>
            </a:r>
            <a:endParaRPr lang="en-US" altLang="zh-TW" sz="24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en-US" altLang="zh-TW" sz="2000" b="1" dirty="0"/>
              <a:t>After power on, need to wait </a:t>
            </a:r>
            <a:r>
              <a:rPr lang="en-US" altLang="zh-TW" sz="2000" b="1" dirty="0">
                <a:solidFill>
                  <a:srgbClr val="0000FF"/>
                </a:solidFill>
              </a:rPr>
              <a:t>1 minute</a:t>
            </a:r>
            <a:r>
              <a:rPr lang="en-US" altLang="zh-TW" sz="2000" b="1" dirty="0"/>
              <a:t> </a:t>
            </a:r>
          </a:p>
          <a:p>
            <a:r>
              <a:rPr lang="en-US" altLang="zh-TW" sz="2000" b="1" dirty="0"/>
              <a:t>and can start to deliver command</a:t>
            </a:r>
          </a:p>
        </p:txBody>
      </p:sp>
    </p:spTree>
    <p:extLst>
      <p:ext uri="{BB962C8B-B14F-4D97-AF65-F5344CB8AC3E}">
        <p14:creationId xmlns:p14="http://schemas.microsoft.com/office/powerpoint/2010/main" val="4221733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0E07C-51C6-4DDF-872F-3A795F5F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502C454-BF3F-4E51-A268-1F5A1936D5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0"/>
            <a:ext cx="10515600" cy="2278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4"/>
            </a:pPr>
            <a:r>
              <a:rPr lang="en-US" altLang="zh-TW" sz="2000" dirty="0"/>
              <a:t>(1)</a:t>
            </a:r>
            <a:r>
              <a:rPr lang="zh-TW" altLang="en-US" sz="2000" dirty="0"/>
              <a:t>  </a:t>
            </a:r>
            <a:r>
              <a:rPr lang="en-US" altLang="zh-TW" sz="2000" dirty="0"/>
              <a:t>In </a:t>
            </a:r>
            <a:r>
              <a:rPr lang="en-US" altLang="zh-TW" sz="2000" b="1" dirty="0"/>
              <a:t>Select HCI Control Window Transport</a:t>
            </a:r>
            <a:r>
              <a:rPr lang="en-US" altLang="zh-TW" sz="2000" dirty="0"/>
              <a:t>, select </a:t>
            </a:r>
            <a:r>
              <a:rPr lang="en-US" altLang="zh-TW" sz="2000" b="1" dirty="0"/>
              <a:t>UART</a:t>
            </a:r>
          </a:p>
          <a:p>
            <a:pPr marL="0" indent="0">
              <a:buNone/>
            </a:pPr>
            <a:r>
              <a:rPr lang="en-US" altLang="zh-TW" sz="2000" dirty="0"/>
              <a:t>        (2)  Key-in COM PORT, the same with device manager</a:t>
            </a:r>
          </a:p>
          <a:p>
            <a:pPr marL="0" indent="0">
              <a:buNone/>
            </a:pPr>
            <a:r>
              <a:rPr lang="en-US" altLang="zh-TW" sz="2000" dirty="0"/>
              <a:t>        (3)  Select baud rate to </a:t>
            </a:r>
            <a:r>
              <a:rPr lang="en-US" altLang="zh-TW" sz="2000" b="1" dirty="0"/>
              <a:t>115200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(4)</a:t>
            </a:r>
            <a:r>
              <a:rPr lang="en-US" altLang="zh-TW" sz="2000" b="1" dirty="0"/>
              <a:t>  </a:t>
            </a:r>
            <a:r>
              <a:rPr lang="en-US" altLang="zh-TW" sz="2000" dirty="0"/>
              <a:t>Cancel</a:t>
            </a:r>
            <a:r>
              <a:rPr lang="en-US" altLang="zh-TW" sz="2000" b="1" dirty="0"/>
              <a:t> CTS flow control   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(5)  Click OK</a:t>
            </a:r>
            <a:endParaRPr lang="zh-TW" altLang="en-US" sz="2000" dirty="0"/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870C91C0-0A7D-4F74-84A1-D161316E4122}"/>
              </a:ext>
            </a:extLst>
          </p:cNvPr>
          <p:cNvGrpSpPr/>
          <p:nvPr/>
        </p:nvGrpSpPr>
        <p:grpSpPr>
          <a:xfrm>
            <a:off x="1403192" y="3536135"/>
            <a:ext cx="2887160" cy="2543450"/>
            <a:chOff x="1403192" y="3536135"/>
            <a:chExt cx="2887160" cy="2543450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F17F5019-A52C-42CF-833C-E6E26267B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3192" y="3536135"/>
              <a:ext cx="2887160" cy="2543450"/>
            </a:xfrm>
            <a:prstGeom prst="rect">
              <a:avLst/>
            </a:prstGeom>
          </p:spPr>
        </p:pic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5EA0255D-4D8B-4919-8413-812FC4977492}"/>
                </a:ext>
              </a:extLst>
            </p:cNvPr>
            <p:cNvSpPr txBox="1"/>
            <p:nvPr/>
          </p:nvSpPr>
          <p:spPr>
            <a:xfrm>
              <a:off x="1546693" y="4804439"/>
              <a:ext cx="4527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FF0000"/>
                  </a:solidFill>
                </a:rPr>
                <a:t>(1)</a:t>
              </a:r>
              <a:endParaRPr lang="zh-TW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8836425-1CDA-4492-A08D-07B4139DACF1}"/>
                </a:ext>
              </a:extLst>
            </p:cNvPr>
            <p:cNvSpPr/>
            <p:nvPr/>
          </p:nvSpPr>
          <p:spPr>
            <a:xfrm>
              <a:off x="1482571" y="4592577"/>
              <a:ext cx="594804" cy="2396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351CF78-D625-42AE-BAE8-F673FAA7C0CA}"/>
                </a:ext>
              </a:extLst>
            </p:cNvPr>
            <p:cNvSpPr/>
            <p:nvPr/>
          </p:nvSpPr>
          <p:spPr>
            <a:xfrm>
              <a:off x="2142955" y="4654721"/>
              <a:ext cx="990861" cy="1775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DEF6BDF2-5CC8-4031-856B-9E0391266FB6}"/>
                </a:ext>
              </a:extLst>
            </p:cNvPr>
            <p:cNvSpPr txBox="1"/>
            <p:nvPr/>
          </p:nvSpPr>
          <p:spPr>
            <a:xfrm>
              <a:off x="3076111" y="4543148"/>
              <a:ext cx="4527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FF0000"/>
                  </a:solidFill>
                </a:rPr>
                <a:t>(2)</a:t>
              </a:r>
              <a:endParaRPr lang="zh-TW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D96CBDD-A240-4BF5-97B9-1FE150ACE568}"/>
                </a:ext>
              </a:extLst>
            </p:cNvPr>
            <p:cNvSpPr/>
            <p:nvPr/>
          </p:nvSpPr>
          <p:spPr>
            <a:xfrm>
              <a:off x="2142955" y="4888360"/>
              <a:ext cx="990861" cy="1775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A2ECC84F-E009-4DBD-90EC-F44EF2A05B5C}"/>
                </a:ext>
              </a:extLst>
            </p:cNvPr>
            <p:cNvSpPr txBox="1"/>
            <p:nvPr/>
          </p:nvSpPr>
          <p:spPr>
            <a:xfrm>
              <a:off x="3067931" y="4804439"/>
              <a:ext cx="4527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FF0000"/>
                  </a:solidFill>
                </a:rPr>
                <a:t>(3)</a:t>
              </a:r>
              <a:endParaRPr lang="zh-TW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FFF2910-9525-41BF-83F6-309EBD007251}"/>
                </a:ext>
              </a:extLst>
            </p:cNvPr>
            <p:cNvSpPr/>
            <p:nvPr/>
          </p:nvSpPr>
          <p:spPr>
            <a:xfrm>
              <a:off x="2110013" y="5110302"/>
              <a:ext cx="990861" cy="1775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DBEC53A5-D2B8-4AC2-A645-3A8B8E7CD60C}"/>
                </a:ext>
              </a:extLst>
            </p:cNvPr>
            <p:cNvSpPr txBox="1"/>
            <p:nvPr/>
          </p:nvSpPr>
          <p:spPr>
            <a:xfrm>
              <a:off x="3032942" y="5029801"/>
              <a:ext cx="4527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FF0000"/>
                  </a:solidFill>
                </a:rPr>
                <a:t>(4)</a:t>
              </a:r>
              <a:endParaRPr lang="zh-TW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82A55C5-EF82-4B42-A48F-316A4A537D40}"/>
                </a:ext>
              </a:extLst>
            </p:cNvPr>
            <p:cNvSpPr/>
            <p:nvPr/>
          </p:nvSpPr>
          <p:spPr>
            <a:xfrm>
              <a:off x="3405064" y="3914755"/>
              <a:ext cx="749685" cy="1784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782C1399-3DE4-47A6-A1F9-723410AAA42D}"/>
                </a:ext>
              </a:extLst>
            </p:cNvPr>
            <p:cNvSpPr txBox="1"/>
            <p:nvPr/>
          </p:nvSpPr>
          <p:spPr>
            <a:xfrm>
              <a:off x="3405064" y="3614833"/>
              <a:ext cx="4527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FF0000"/>
                  </a:solidFill>
                </a:rPr>
                <a:t>(5)</a:t>
              </a:r>
              <a:endParaRPr lang="zh-TW" altLang="en-US" sz="1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1713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0E07C-51C6-4DDF-872F-3A795F5F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/>
              <a:t>Reset</a:t>
            </a:r>
            <a:endParaRPr lang="zh-TW" altLang="en-US" b="1" dirty="0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502C454-BF3F-4E51-A268-1F5A1936D5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1"/>
            <a:ext cx="10515600" cy="1583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5"/>
            </a:pPr>
            <a:r>
              <a:rPr lang="en-US" altLang="zh-TW" sz="2000" dirty="0"/>
              <a:t>In the HCI Control Command Window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Select </a:t>
            </a:r>
            <a:r>
              <a:rPr lang="en-US" altLang="zh-TW" sz="2000" b="1" dirty="0"/>
              <a:t>7.3 Host Controller &amp; Baseband Command</a:t>
            </a:r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r>
              <a:rPr lang="en-US" altLang="zh-TW" sz="2000" dirty="0"/>
              <a:t>In the main body of the window, double-click </a:t>
            </a:r>
            <a:r>
              <a:rPr lang="en-US" altLang="zh-TW" sz="2000" b="1" dirty="0"/>
              <a:t>Reset</a:t>
            </a:r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r>
              <a:rPr lang="en-US" altLang="zh-TW" sz="2000" dirty="0"/>
              <a:t>In the log window, the last line reads status = 0x0 (0, "Success")</a:t>
            </a:r>
            <a:endParaRPr lang="zh-TW" altLang="zh-TW" sz="2000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b="1" dirty="0"/>
          </a:p>
          <a:p>
            <a:pPr marL="914400" lvl="1" indent="-457200"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A0DADBEF-3C96-4C8C-8873-5B1D37D5FE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599" y="3055295"/>
            <a:ext cx="4190978" cy="140129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EA82538F-B304-47DD-8626-BCB120D4BEAE}"/>
              </a:ext>
            </a:extLst>
          </p:cNvPr>
          <p:cNvSpPr txBox="1"/>
          <p:nvPr/>
        </p:nvSpPr>
        <p:spPr>
          <a:xfrm>
            <a:off x="3153551" y="309044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DAED5162-E5CA-4BF9-805F-101BF0A131A7}"/>
              </a:ext>
            </a:extLst>
          </p:cNvPr>
          <p:cNvSpPr txBox="1"/>
          <p:nvPr/>
        </p:nvSpPr>
        <p:spPr>
          <a:xfrm>
            <a:off x="1016492" y="390395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FEC4AFF2-FAFA-4AB2-8C45-A1F46FB1693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2860801"/>
            <a:ext cx="2863618" cy="3586576"/>
          </a:xfrm>
          <a:prstGeom prst="rect">
            <a:avLst/>
          </a:prstGeom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0052DC71-1653-4135-BAF0-D6C471C3C458}"/>
              </a:ext>
            </a:extLst>
          </p:cNvPr>
          <p:cNvSpPr txBox="1"/>
          <p:nvPr/>
        </p:nvSpPr>
        <p:spPr>
          <a:xfrm>
            <a:off x="8083815" y="513963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dirty="0">
                <a:solidFill>
                  <a:srgbClr val="FF0000"/>
                </a:solidFill>
              </a:rPr>
              <a:t>(3)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548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0DDDF7-D865-4799-B339-7119583A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/>
              <a:t>Download Firmware</a:t>
            </a:r>
            <a:endParaRPr lang="zh-TW" altLang="en-US" b="1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7E3DAC9-0658-4176-94EE-9596BD5105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91123" y="2889257"/>
            <a:ext cx="2689860" cy="3356610"/>
          </a:xfrm>
          <a:prstGeom prst="rect">
            <a:avLst/>
          </a:prstGeom>
        </p:spPr>
      </p:pic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BA55778F-DC3F-4F9E-BF68-18F376D6FF3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1"/>
            <a:ext cx="10515600" cy="1583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6"/>
            </a:pPr>
            <a:r>
              <a:rPr lang="en-US" altLang="zh-TW" sz="2000" dirty="0"/>
              <a:t>Download Firmware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From the </a:t>
            </a:r>
            <a:r>
              <a:rPr lang="en-US" altLang="zh-TW" sz="2000" b="1" dirty="0"/>
              <a:t>Transport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Download Firmware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Device Configuration : </a:t>
            </a:r>
          </a:p>
          <a:p>
            <a:pPr marL="457200" lvl="1" indent="0">
              <a:buNone/>
            </a:pPr>
            <a:r>
              <a:rPr lang="en-US" altLang="zh-TW" sz="2000" dirty="0"/>
              <a:t>        Import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>
                <a:solidFill>
                  <a:srgbClr val="FF0000"/>
                </a:solidFill>
              </a:rPr>
              <a:t>BCM20703A2_Runtime_Ram_Config_Download</a:t>
            </a:r>
          </a:p>
          <a:p>
            <a:pPr marL="914400" lvl="1" indent="-457200">
              <a:buAutoNum type="arabicParenBoth"/>
            </a:pPr>
            <a:endParaRPr lang="en-US" altLang="zh-TW" sz="2000" b="1" dirty="0"/>
          </a:p>
          <a:p>
            <a:pPr marL="457200" lvl="1" indent="0">
              <a:buNone/>
            </a:pPr>
            <a:endParaRPr lang="zh-TW" altLang="zh-TW" sz="2000" b="1" dirty="0"/>
          </a:p>
          <a:p>
            <a:pPr marL="914400" lvl="1" indent="-457200"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CDE0446-0B52-4E54-A648-2AF8BE2F3679}"/>
              </a:ext>
            </a:extLst>
          </p:cNvPr>
          <p:cNvSpPr txBox="1"/>
          <p:nvPr/>
        </p:nvSpPr>
        <p:spPr>
          <a:xfrm>
            <a:off x="1446671" y="486590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623D4558-EC00-4334-9DDF-F3140078BD4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335262" y="2889257"/>
            <a:ext cx="4906392" cy="97882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F3F157EB-F924-4B51-A7A8-B7AC6894A78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335262" y="4109670"/>
            <a:ext cx="4879340" cy="185102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3B5A7C64-6ED7-4194-85FB-7F055D6A42E1}"/>
              </a:ext>
            </a:extLst>
          </p:cNvPr>
          <p:cNvSpPr txBox="1"/>
          <p:nvPr/>
        </p:nvSpPr>
        <p:spPr>
          <a:xfrm>
            <a:off x="4425515" y="3209391"/>
            <a:ext cx="452761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99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11645153" y="64276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2A27E5A4-9D04-4D80-8D89-92BDFF2FF082}"/>
              </a:ext>
            </a:extLst>
          </p:cNvPr>
          <p:cNvSpPr txBox="1">
            <a:spLocks/>
          </p:cNvSpPr>
          <p:nvPr/>
        </p:nvSpPr>
        <p:spPr>
          <a:xfrm>
            <a:off x="838200" y="736037"/>
            <a:ext cx="10515600" cy="1526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altLang="zh-TW" sz="2000" dirty="0"/>
              <a:t>(3)   Select </a:t>
            </a:r>
            <a:r>
              <a:rPr lang="en-US" altLang="zh-TW" sz="2000" b="1" dirty="0"/>
              <a:t>burn image</a:t>
            </a:r>
          </a:p>
          <a:p>
            <a:pPr marL="457200" lvl="1" indent="0">
              <a:buNone/>
            </a:pPr>
            <a:r>
              <a:rPr lang="en-US" altLang="zh-TW" sz="2000" dirty="0"/>
              <a:t>(4)   Click </a:t>
            </a:r>
            <a:r>
              <a:rPr lang="en-US" altLang="zh-TW" sz="2000" b="1" dirty="0"/>
              <a:t>Locate </a:t>
            </a:r>
            <a:r>
              <a:rPr lang="en-US" altLang="zh-TW" sz="2000" dirty="0">
                <a:sym typeface="Wingdings" panose="05000000000000000000" pitchFamily="2" charset="2"/>
              </a:rPr>
              <a:t> select </a:t>
            </a:r>
            <a:r>
              <a:rPr lang="en-US" altLang="zh-TW" sz="2000" b="1" dirty="0">
                <a:solidFill>
                  <a:srgbClr val="FF0000"/>
                </a:solidFill>
                <a:sym typeface="Wingdings" panose="05000000000000000000" pitchFamily="2" charset="2"/>
              </a:rPr>
              <a:t>CYW20704A2_001.002.011.0296.0298.hcd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marL="914400" lvl="1" indent="-457200">
              <a:buFont typeface="Arial" panose="020B0604020202020204" pitchFamily="34" charset="0"/>
              <a:buAutoNum type="arabicParenBoth" startAt="5"/>
            </a:pPr>
            <a:r>
              <a:rPr lang="en-US" altLang="zh-TW" sz="2000" dirty="0"/>
              <a:t>Click</a:t>
            </a:r>
            <a:r>
              <a:rPr lang="en-US" altLang="zh-TW" sz="2000" b="1" dirty="0"/>
              <a:t> Execute</a:t>
            </a:r>
          </a:p>
          <a:p>
            <a:pPr marL="914400" lvl="1" indent="-457200">
              <a:buFont typeface="Arial" panose="020B0604020202020204" pitchFamily="34" charset="0"/>
              <a:buAutoNum type="arabicParenBoth" startAt="5"/>
            </a:pPr>
            <a:r>
              <a:rPr lang="en-US" altLang="zh-TW" sz="2000" dirty="0"/>
              <a:t>Display</a:t>
            </a:r>
            <a:r>
              <a:rPr lang="en-US" altLang="zh-TW" sz="2000" b="1" dirty="0"/>
              <a:t> Status : Download completed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98FB6EFF-7723-4E9C-9CB0-A17E3738AFEB}"/>
              </a:ext>
            </a:extLst>
          </p:cNvPr>
          <p:cNvGrpSpPr/>
          <p:nvPr/>
        </p:nvGrpSpPr>
        <p:grpSpPr>
          <a:xfrm>
            <a:off x="1380970" y="2262829"/>
            <a:ext cx="6786486" cy="925143"/>
            <a:chOff x="1380970" y="1740023"/>
            <a:chExt cx="6786486" cy="925143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92B2DCA8-B13C-447A-BE63-BCDA6E15611A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80970" y="1740023"/>
              <a:ext cx="6786486" cy="925143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343D1402-7D7F-44FE-821C-4174398894B7}"/>
                </a:ext>
              </a:extLst>
            </p:cNvPr>
            <p:cNvSpPr txBox="1"/>
            <p:nvPr/>
          </p:nvSpPr>
          <p:spPr>
            <a:xfrm>
              <a:off x="2423602" y="2326612"/>
              <a:ext cx="37729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dirty="0">
                  <a:solidFill>
                    <a:srgbClr val="FF0000"/>
                  </a:solidFill>
                </a:rPr>
                <a:t>(3)</a:t>
              </a:r>
              <a:endParaRPr lang="zh-TW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87FF69CD-7815-4685-A68F-E5F6818BCFE1}"/>
                </a:ext>
              </a:extLst>
            </p:cNvPr>
            <p:cNvSpPr txBox="1"/>
            <p:nvPr/>
          </p:nvSpPr>
          <p:spPr>
            <a:xfrm>
              <a:off x="7124089" y="1935331"/>
              <a:ext cx="380754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dirty="0">
                  <a:solidFill>
                    <a:srgbClr val="FF0000"/>
                  </a:solidFill>
                </a:rPr>
                <a:t>(4)</a:t>
              </a:r>
              <a:endParaRPr lang="zh-TW" altLang="en-US" sz="16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60F83DD7-5BD4-4B82-A4FD-CD81121B4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970" y="3452178"/>
            <a:ext cx="6884630" cy="573718"/>
          </a:xfrm>
          <a:prstGeom prst="rect">
            <a:avLst/>
          </a:prstGeom>
        </p:spPr>
      </p:pic>
      <p:cxnSp>
        <p:nvCxnSpPr>
          <p:cNvPr id="9" name="接點: 肘形 8">
            <a:extLst>
              <a:ext uri="{FF2B5EF4-FFF2-40B4-BE49-F238E27FC236}">
                <a16:creationId xmlns:a16="http://schemas.microsoft.com/office/drawing/2014/main" id="{86C71F92-8D8D-4060-A926-5B21FA06D24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816533" y="2731437"/>
            <a:ext cx="1312049" cy="1092569"/>
          </a:xfrm>
          <a:prstGeom prst="bentConnector3">
            <a:avLst>
              <a:gd name="adj1" fmla="val 606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圖片 15">
            <a:extLst>
              <a:ext uri="{FF2B5EF4-FFF2-40B4-BE49-F238E27FC236}">
                <a16:creationId xmlns:a16="http://schemas.microsoft.com/office/drawing/2014/main" id="{FB1724FE-544E-40F0-8C59-41C846BA7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970" y="4278348"/>
            <a:ext cx="7229475" cy="1943100"/>
          </a:xfrm>
          <a:prstGeom prst="rect">
            <a:avLst/>
          </a:prstGeom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3F7523F1-1187-495F-B181-A5EE01EF830F}"/>
              </a:ext>
            </a:extLst>
          </p:cNvPr>
          <p:cNvSpPr txBox="1"/>
          <p:nvPr/>
        </p:nvSpPr>
        <p:spPr>
          <a:xfrm>
            <a:off x="7591886" y="4546533"/>
            <a:ext cx="377297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(5)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71FE7EFD-2D44-4B91-B13A-1E36C97AFF07}"/>
              </a:ext>
            </a:extLst>
          </p:cNvPr>
          <p:cNvSpPr txBox="1"/>
          <p:nvPr/>
        </p:nvSpPr>
        <p:spPr>
          <a:xfrm>
            <a:off x="5718703" y="4896610"/>
            <a:ext cx="377297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(6)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24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4F3414B2-2A5C-4EAE-924A-9BE2FE1D116E}"/>
              </a:ext>
            </a:extLst>
          </p:cNvPr>
          <p:cNvSpPr txBox="1">
            <a:spLocks/>
          </p:cNvSpPr>
          <p:nvPr/>
        </p:nvSpPr>
        <p:spPr>
          <a:xfrm>
            <a:off x="838200" y="1015802"/>
            <a:ext cx="10515600" cy="147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7"/>
            </a:pPr>
            <a:r>
              <a:rPr lang="en-US" altLang="zh-TW" sz="2000" dirty="0"/>
              <a:t>(1)  After Load FW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/>
              <a:t>HCI control window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/>
              <a:t>HCI protocol active</a:t>
            </a:r>
          </a:p>
          <a:p>
            <a:pPr marL="0" indent="0">
              <a:buNone/>
            </a:pPr>
            <a:r>
              <a:rPr lang="zh-TW" altLang="en-US" sz="2000" dirty="0"/>
              <a:t>        </a:t>
            </a:r>
            <a:r>
              <a:rPr lang="en-US" altLang="zh-TW" sz="2000" dirty="0"/>
              <a:t>(2)  Click </a:t>
            </a:r>
            <a:r>
              <a:rPr lang="en-US" altLang="zh-TW" sz="2000" b="1" dirty="0"/>
              <a:t>Reset 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(3)  In the log window, the last line reads status = 0x0 (0, "Success")</a:t>
            </a:r>
          </a:p>
          <a:p>
            <a:pPr marL="0" indent="0">
              <a:buNone/>
            </a:pP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F6F4497-BE2D-40F2-9656-4223052E3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63" y="2487535"/>
            <a:ext cx="3243636" cy="373460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67E0A4B-9B27-4ECF-B997-03D05C98931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23" y="2487535"/>
            <a:ext cx="3786808" cy="12661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A406984-5C30-4E26-A67E-038FB7321334}"/>
              </a:ext>
            </a:extLst>
          </p:cNvPr>
          <p:cNvSpPr txBox="1"/>
          <p:nvPr/>
        </p:nvSpPr>
        <p:spPr>
          <a:xfrm>
            <a:off x="1304628" y="2602100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1578EF1-96D6-4CE1-A835-17809C6FE97B}"/>
              </a:ext>
            </a:extLst>
          </p:cNvPr>
          <p:cNvSpPr txBox="1"/>
          <p:nvPr/>
        </p:nvSpPr>
        <p:spPr>
          <a:xfrm>
            <a:off x="5539642" y="3259723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5304C80-299F-4381-8563-1DC8D8D6C07C}"/>
              </a:ext>
            </a:extLst>
          </p:cNvPr>
          <p:cNvSpPr/>
          <p:nvPr/>
        </p:nvSpPr>
        <p:spPr>
          <a:xfrm>
            <a:off x="2223637" y="193351"/>
            <a:ext cx="7537531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NOTE</a:t>
            </a:r>
            <a:r>
              <a:rPr lang="zh-TW" altLang="en-US" sz="2000" b="1" dirty="0">
                <a:solidFill>
                  <a:srgbClr val="FF0000"/>
                </a:solidFill>
                <a:highlight>
                  <a:srgbClr val="FFFF00"/>
                </a:highlight>
              </a:rPr>
              <a:t>！</a:t>
            </a:r>
            <a:r>
              <a:rPr lang="en-US" altLang="zh-TW" sz="2000" b="1" dirty="0">
                <a:solidFill>
                  <a:srgbClr val="FF0000"/>
                </a:solidFill>
              </a:rPr>
              <a:t> </a:t>
            </a:r>
            <a:r>
              <a:rPr lang="en-US" altLang="zh-TW" sz="2000" b="1" dirty="0"/>
              <a:t>After complete download firmware, wait </a:t>
            </a:r>
            <a:r>
              <a:rPr lang="en-US" altLang="zh-TW" sz="2000" b="1" dirty="0">
                <a:solidFill>
                  <a:srgbClr val="0000FF"/>
                </a:solidFill>
              </a:rPr>
              <a:t>at least 40sec</a:t>
            </a:r>
            <a:r>
              <a:rPr lang="en-US" altLang="zh-TW" sz="2000" b="1" dirty="0"/>
              <a:t>,</a:t>
            </a:r>
          </a:p>
          <a:p>
            <a:r>
              <a:rPr lang="en-US" altLang="zh-TW" sz="2000" b="1" dirty="0"/>
              <a:t>               then click reset</a:t>
            </a: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F1263AC5-6D48-41A0-A107-8210CE915A6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67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zh-TW" b="1" dirty="0"/>
              <a:t>Reset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980820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B278AB03-B008-4119-9D5E-37F5A2B6966D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7135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8"/>
            </a:pPr>
            <a:r>
              <a:rPr lang="en-US" altLang="zh-TW" sz="2200" b="1" dirty="0"/>
              <a:t>Set Event Filter </a:t>
            </a:r>
          </a:p>
          <a:p>
            <a:pPr marL="0" indent="0">
              <a:buNone/>
            </a:pPr>
            <a:r>
              <a:rPr lang="en-US" altLang="zh-TW" sz="2000" dirty="0"/>
              <a:t>        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2953A5C-253B-4616-BA61-E97A54F0A7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71189" y="1524739"/>
            <a:ext cx="3962400" cy="1145540"/>
          </a:xfrm>
          <a:prstGeom prst="rect">
            <a:avLst/>
          </a:prstGeom>
        </p:spPr>
      </p:pic>
      <p:sp>
        <p:nvSpPr>
          <p:cNvPr id="7" name="箭號: 向右 6">
            <a:extLst>
              <a:ext uri="{FF2B5EF4-FFF2-40B4-BE49-F238E27FC236}">
                <a16:creationId xmlns:a16="http://schemas.microsoft.com/office/drawing/2014/main" id="{C91E7608-7442-4E5A-BAC9-DBDF3E05D139}"/>
              </a:ext>
            </a:extLst>
          </p:cNvPr>
          <p:cNvSpPr/>
          <p:nvPr/>
        </p:nvSpPr>
        <p:spPr>
          <a:xfrm>
            <a:off x="5333589" y="1942149"/>
            <a:ext cx="511945" cy="259673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60B91660-42B4-457B-A76B-6D1FF507FF73}"/>
              </a:ext>
            </a:extLst>
          </p:cNvPr>
          <p:cNvSpPr txBox="1">
            <a:spLocks/>
          </p:cNvSpPr>
          <p:nvPr/>
        </p:nvSpPr>
        <p:spPr>
          <a:xfrm>
            <a:off x="838200" y="3214872"/>
            <a:ext cx="10515600" cy="82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9"/>
            </a:pPr>
            <a:r>
              <a:rPr lang="en-US" altLang="zh-TW" sz="2000" b="1" dirty="0"/>
              <a:t>Write Scan Enable</a:t>
            </a:r>
            <a:endParaRPr lang="zh-TW" altLang="zh-TW" sz="2000" b="1" dirty="0"/>
          </a:p>
          <a:p>
            <a:pPr marL="457200" lvl="1" indent="0">
              <a:buNone/>
            </a:pPr>
            <a:r>
              <a:rPr lang="en-US" altLang="zh-TW" sz="2000" dirty="0"/>
              <a:t>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lvl="1"/>
            <a:endParaRPr lang="zh-TW" altLang="en-US" sz="2000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E1B2663-D82D-47F5-AE79-B3DBBEF56D4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71189" y="3990250"/>
            <a:ext cx="3025140" cy="2217420"/>
          </a:xfrm>
          <a:prstGeom prst="rect">
            <a:avLst/>
          </a:prstGeom>
        </p:spPr>
      </p:pic>
      <p:sp>
        <p:nvSpPr>
          <p:cNvPr id="13" name="箭號: 向右 12">
            <a:extLst>
              <a:ext uri="{FF2B5EF4-FFF2-40B4-BE49-F238E27FC236}">
                <a16:creationId xmlns:a16="http://schemas.microsoft.com/office/drawing/2014/main" id="{E2132BB3-4A01-4477-B51E-D84E53E3D7FF}"/>
              </a:ext>
            </a:extLst>
          </p:cNvPr>
          <p:cNvSpPr/>
          <p:nvPr/>
        </p:nvSpPr>
        <p:spPr>
          <a:xfrm>
            <a:off x="4417373" y="4831319"/>
            <a:ext cx="511945" cy="259673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3FEB2FC-30F1-4619-91AD-55042E1F6ABB}"/>
              </a:ext>
            </a:extLst>
          </p:cNvPr>
          <p:cNvGrpSpPr/>
          <p:nvPr/>
        </p:nvGrpSpPr>
        <p:grpSpPr>
          <a:xfrm>
            <a:off x="5845534" y="1524739"/>
            <a:ext cx="5275580" cy="1793875"/>
            <a:chOff x="5845534" y="1524739"/>
            <a:chExt cx="5275580" cy="1793875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D55527AD-FE6A-4AC8-ADAF-0704CE9CC5B9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5534" y="1524739"/>
              <a:ext cx="5275580" cy="1793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63B7B9A-735F-4D7B-ACC8-B8326BDA6858}"/>
                </a:ext>
              </a:extLst>
            </p:cNvPr>
            <p:cNvSpPr/>
            <p:nvPr/>
          </p:nvSpPr>
          <p:spPr>
            <a:xfrm>
              <a:off x="7543143" y="2219106"/>
              <a:ext cx="2426480" cy="2282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2556E88-4B1E-4BA7-AA0F-055022A37867}"/>
                </a:ext>
              </a:extLst>
            </p:cNvPr>
            <p:cNvSpPr/>
            <p:nvPr/>
          </p:nvSpPr>
          <p:spPr>
            <a:xfrm>
              <a:off x="7483876" y="1814164"/>
              <a:ext cx="906591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77BDEFA-2827-4317-8F72-0FA7F0C221D9}"/>
                </a:ext>
              </a:extLst>
            </p:cNvPr>
            <p:cNvSpPr/>
            <p:nvPr/>
          </p:nvSpPr>
          <p:spPr>
            <a:xfrm>
              <a:off x="7543143" y="3067377"/>
              <a:ext cx="2210540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8381289-B0AC-43D2-9BE5-0375AD78F5F6}"/>
                </a:ext>
              </a:extLst>
            </p:cNvPr>
            <p:cNvSpPr/>
            <p:nvPr/>
          </p:nvSpPr>
          <p:spPr>
            <a:xfrm>
              <a:off x="10464799" y="1814164"/>
              <a:ext cx="567268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5F4D88FE-5F05-4244-9147-C8100513EC36}"/>
              </a:ext>
            </a:extLst>
          </p:cNvPr>
          <p:cNvGrpSpPr/>
          <p:nvPr/>
        </p:nvGrpSpPr>
        <p:grpSpPr>
          <a:xfrm>
            <a:off x="5008604" y="4500462"/>
            <a:ext cx="3474720" cy="921385"/>
            <a:chOff x="5008604" y="4734763"/>
            <a:chExt cx="3474720" cy="921385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4811D0A7-6786-4139-A339-F0D269CFE0B4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8604" y="4734763"/>
              <a:ext cx="3474720" cy="9213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36C413A-031D-4F50-BCD0-4D867EAC7333}"/>
                </a:ext>
              </a:extLst>
            </p:cNvPr>
            <p:cNvSpPr/>
            <p:nvPr/>
          </p:nvSpPr>
          <p:spPr>
            <a:xfrm>
              <a:off x="5845534" y="5065619"/>
              <a:ext cx="1697609" cy="2596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3522D41-39E3-43A8-9EB1-B3B4A1A46709}"/>
                </a:ext>
              </a:extLst>
            </p:cNvPr>
            <p:cNvSpPr/>
            <p:nvPr/>
          </p:nvSpPr>
          <p:spPr>
            <a:xfrm>
              <a:off x="7634520" y="5083799"/>
              <a:ext cx="755948" cy="24149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2323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7BC23F74-80B1-4E50-9CC3-6A005B39CACB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7135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9"/>
            </a:pPr>
            <a:r>
              <a:rPr lang="en-US" altLang="zh-TW" sz="2200" b="1" dirty="0"/>
              <a:t>Enable Test Mode</a:t>
            </a:r>
          </a:p>
          <a:p>
            <a:pPr marL="0" indent="0">
              <a:buNone/>
            </a:pPr>
            <a:r>
              <a:rPr lang="en-US" altLang="zh-TW" sz="2000" dirty="0"/>
              <a:t>        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6CC2FA6-8287-4680-8656-804AF8774F5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501" y="1515531"/>
            <a:ext cx="4198866" cy="1303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353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54FA91-8789-4104-9939-0047F323F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C. Set Tx Carrier Frequency ARM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FC39977-9AB0-4B18-90E3-9687AB9FCD6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35" y="1437322"/>
            <a:ext cx="4494530" cy="2256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F526EA1-2290-43F3-B275-52FB07A7835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35" y="3916233"/>
            <a:ext cx="4008755" cy="19735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C4A1302-25BD-4799-A856-F98384B3B9DC}"/>
              </a:ext>
            </a:extLst>
          </p:cNvPr>
          <p:cNvSpPr/>
          <p:nvPr/>
        </p:nvSpPr>
        <p:spPr>
          <a:xfrm>
            <a:off x="3036163" y="4181383"/>
            <a:ext cx="692458" cy="195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671B17-CC99-4B26-9625-4A54052E0CAF}"/>
              </a:ext>
            </a:extLst>
          </p:cNvPr>
          <p:cNvSpPr/>
          <p:nvPr/>
        </p:nvSpPr>
        <p:spPr>
          <a:xfrm>
            <a:off x="3036163" y="4441794"/>
            <a:ext cx="594804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C90A001-ED11-4476-A4D1-638F7E7237BF}"/>
              </a:ext>
            </a:extLst>
          </p:cNvPr>
          <p:cNvSpPr/>
          <p:nvPr/>
        </p:nvSpPr>
        <p:spPr>
          <a:xfrm>
            <a:off x="3084989" y="4664550"/>
            <a:ext cx="1043127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4246334-3DA5-46EE-856F-3B3DCB253B8E}"/>
              </a:ext>
            </a:extLst>
          </p:cNvPr>
          <p:cNvSpPr/>
          <p:nvPr/>
        </p:nvSpPr>
        <p:spPr>
          <a:xfrm>
            <a:off x="3084988" y="5165803"/>
            <a:ext cx="1247315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4072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457</Words>
  <Application>Microsoft Office PowerPoint</Application>
  <PresentationFormat>寬螢幕</PresentationFormat>
  <Paragraphs>87</Paragraphs>
  <Slides>15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9" baseType="lpstr">
      <vt:lpstr>Arial</vt:lpstr>
      <vt:lpstr>Calibri</vt:lpstr>
      <vt:lpstr>Helvetica</vt:lpstr>
      <vt:lpstr>Office 佈景主題</vt:lpstr>
      <vt:lpstr>PowerPoint 簡報</vt:lpstr>
      <vt:lpstr>HW Rework </vt:lpstr>
      <vt:lpstr>PowerPoint 簡報</vt:lpstr>
      <vt:lpstr>NOTE</vt:lpstr>
      <vt:lpstr>A. Install BlueTool</vt:lpstr>
      <vt:lpstr>PowerPoint 簡報</vt:lpstr>
      <vt:lpstr>B. Enable Test Mode</vt:lpstr>
      <vt:lpstr>PowerPoint 簡報</vt:lpstr>
      <vt:lpstr>Reset</vt:lpstr>
      <vt:lpstr>Download Firmware</vt:lpstr>
      <vt:lpstr>PowerPoint 簡報</vt:lpstr>
      <vt:lpstr>PowerPoint 簡報</vt:lpstr>
      <vt:lpstr>PowerPoint 簡報</vt:lpstr>
      <vt:lpstr>PowerPoint 簡報</vt:lpstr>
      <vt:lpstr>C. Set Tx Carrier Frequency ARM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Catherine</cp:lastModifiedBy>
  <cp:revision>74</cp:revision>
  <dcterms:created xsi:type="dcterms:W3CDTF">2018-11-16T05:26:15Z</dcterms:created>
  <dcterms:modified xsi:type="dcterms:W3CDTF">2019-05-12T02:30:06Z</dcterms:modified>
</cp:coreProperties>
</file>